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8" r:id="rId4"/>
  </p:sldMasterIdLst>
  <p:notesMasterIdLst>
    <p:notesMasterId r:id="rId22"/>
  </p:notesMasterIdLst>
  <p:sldIdLst>
    <p:sldId id="256" r:id="rId5"/>
    <p:sldId id="280" r:id="rId6"/>
    <p:sldId id="292" r:id="rId7"/>
    <p:sldId id="258" r:id="rId8"/>
    <p:sldId id="261" r:id="rId9"/>
    <p:sldId id="262" r:id="rId10"/>
    <p:sldId id="263" r:id="rId11"/>
    <p:sldId id="290" r:id="rId12"/>
    <p:sldId id="264" r:id="rId13"/>
    <p:sldId id="266" r:id="rId14"/>
    <p:sldId id="283" r:id="rId15"/>
    <p:sldId id="265" r:id="rId16"/>
    <p:sldId id="267" r:id="rId17"/>
    <p:sldId id="273" r:id="rId18"/>
    <p:sldId id="291" r:id="rId19"/>
    <p:sldId id="289" r:id="rId20"/>
    <p:sldId id="27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03BAA8-E78E-20FA-7A7F-8624105A3A4D}" name="Moland Gjermund Lien" initials="MGL" userId="S::Gjermund-Lien.Moland@fin.dep.no::7e99e453-5cb3-4fff-bd3c-2eb50f0786f1" providerId="AD"/>
  <p188:author id="{60F2D1C6-0095-95C9-6EFE-8D801474E3E3}" name="Bøe Åse" initials="BÅ" userId="S::Ase.Boe@fin.dep.no::11a41e67-09ae-4842-a18a-5c2ca27e3cd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33" autoAdjust="0"/>
    <p:restoredTop sz="74057" autoAdjust="0"/>
  </p:normalViewPr>
  <p:slideViewPr>
    <p:cSldViewPr snapToGrid="0">
      <p:cViewPr varScale="1">
        <p:scale>
          <a:sx n="31" d="100"/>
          <a:sy n="31" d="100"/>
        </p:scale>
        <p:origin x="56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template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Skattelettelse som prosent av disponibel ekvivalentinntekt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3727872"/>
        <c:axId val="973725904"/>
      </c:barChart>
      <c:catAx>
        <c:axId val="9737278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Desilgrupper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73725904"/>
        <c:crosses val="autoZero"/>
        <c:auto val="1"/>
        <c:lblAlgn val="ctr"/>
        <c:lblOffset val="100"/>
        <c:noMultiLvlLbl val="0"/>
      </c:catAx>
      <c:valAx>
        <c:axId val="9737259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Prosent av disponibel</a:t>
                </a:r>
                <a:r>
                  <a:rPr lang="nb-NO" baseline="0"/>
                  <a:t> ekvivalentinntekt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73727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3C028-C275-4270-99C2-3106F8F5FF8F}" type="datetimeFigureOut">
              <a:rPr lang="nb-NO" smtClean="0"/>
              <a:t>07.03.2023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0692C-7E6A-4A66-9D61-86EC1C0019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3389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0692C-7E6A-4A66-9D61-86EC1C00198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5638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0692C-7E6A-4A66-9D61-86EC1C001986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1748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0692C-7E6A-4A66-9D61-86EC1C001986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1562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0692C-7E6A-4A66-9D61-86EC1C001986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7931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0692C-7E6A-4A66-9D61-86EC1C001986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7797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0692C-7E6A-4A66-9D61-86EC1C001986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4818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0692C-7E6A-4A66-9D61-86EC1C001986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9239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0692C-7E6A-4A66-9D61-86EC1C00198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9950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0692C-7E6A-4A66-9D61-86EC1C001986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58291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0692C-7E6A-4A66-9D61-86EC1C001986}" type="slidenum">
              <a:rPr lang="nb-NO" smtClean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4730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0692C-7E6A-4A66-9D61-86EC1C00198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7924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0692C-7E6A-4A66-9D61-86EC1C001986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4357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0692C-7E6A-4A66-9D61-86EC1C001986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4466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0692C-7E6A-4A66-9D61-86EC1C001986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4221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0692C-7E6A-4A66-9D61-86EC1C001986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0961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19.12.2022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NOU 2022: 20 Et helhetlig skattesystem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02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19.12.2022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NOU 2022: 20 Et helhetlig skattesystem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7274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19.12.2022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NOU 2022: 20 Et helhetlig skattesystem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94663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telside - al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b-NO" dirty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/>
              <a:t>Presentasjonstittel</a:t>
            </a:r>
          </a:p>
        </p:txBody>
      </p:sp>
    </p:spTree>
    <p:extLst>
      <p:ext uri="{BB962C8B-B14F-4D97-AF65-F5344CB8AC3E}">
        <p14:creationId xmlns:p14="http://schemas.microsoft.com/office/powerpoint/2010/main" val="630152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r>
              <a:rPr lang="nb-NO"/>
              <a:t>19.12.2022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r>
              <a:rPr lang="nb-NO" cap="none" dirty="0"/>
              <a:t>NOU 2022: 20 </a:t>
            </a:r>
            <a:r>
              <a:rPr lang="nb-NO" i="1" cap="none" dirty="0"/>
              <a:t>Et helhetlig skattesystem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2256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19.12.2022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NOU 2022: 20 Et helhetlig skattesystem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24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r>
              <a:rPr lang="nb-NO"/>
              <a:t>19.12.2022</a:t>
            </a:r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r>
              <a:rPr lang="nb-NO" dirty="0"/>
              <a:t>NOU 2022: 20 </a:t>
            </a:r>
            <a:r>
              <a:rPr lang="nb-NO" i="1" cap="none" dirty="0"/>
              <a:t>Et helhetlig skattesystem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89104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19.12.2022</a:t>
            </a:r>
            <a:endParaRPr lang="nb-N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r>
              <a:rPr lang="nb-NO" dirty="0"/>
              <a:t>NOU 2022: 20 </a:t>
            </a:r>
            <a:r>
              <a:rPr lang="nb-NO" i="1" cap="none" dirty="0"/>
              <a:t>Et helhetlig skattesystem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43908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19.12.2022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NOU 2022: 20 Et helhetlig skattesystem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1530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19.12.2022</a:t>
            </a:r>
            <a:endParaRPr lang="nb-N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/>
              <a:t>NOU 2022: 20 Et helhetlig skattesystem</a:t>
            </a:r>
            <a:endParaRPr lang="nb-N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3246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19.12.2022</a:t>
            </a:r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NOU 2022: 20 Et helhetlig skattesystem</a:t>
            </a:r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93923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19.12.2022</a:t>
            </a:r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NOU 2022: 20 Et helhetlig skattesystem</a:t>
            </a:r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7203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r>
              <a:rPr lang="nb-NO"/>
              <a:t>19.12.2022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cap="all" baseline="0">
                <a:solidFill>
                  <a:srgbClr val="FFFFFF"/>
                </a:solidFill>
              </a:defRPr>
            </a:lvl1pPr>
          </a:lstStyle>
          <a:p>
            <a:r>
              <a:rPr lang="nb-NO" dirty="0"/>
              <a:t>NOU 2022: 20 </a:t>
            </a:r>
            <a:r>
              <a:rPr lang="nb-NO" i="1" cap="none" dirty="0"/>
              <a:t>Et helhetlig skattesystem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63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71206202-3258-4625-8511-26CBAA0B2C8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99456" y="1858386"/>
            <a:ext cx="9792000" cy="288000"/>
          </a:xfrm>
        </p:spPr>
        <p:txBody>
          <a:bodyPr>
            <a:noAutofit/>
          </a:bodyPr>
          <a:lstStyle/>
          <a:p>
            <a:r>
              <a:rPr lang="nb-NO" sz="1800" dirty="0">
                <a:latin typeface="+mn-lt"/>
              </a:rPr>
              <a:t>Ragnar Torvik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FA5EA34-5FC9-4F03-9B9E-E6F0407AFA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99456" y="2193821"/>
            <a:ext cx="9792000" cy="288000"/>
          </a:xfrm>
        </p:spPr>
        <p:txBody>
          <a:bodyPr>
            <a:noAutofit/>
          </a:bodyPr>
          <a:lstStyle/>
          <a:p>
            <a:r>
              <a:rPr lang="nb-NO" sz="1800" dirty="0">
                <a:latin typeface="+mn-lt"/>
              </a:rPr>
              <a:t>Bodø Næringsforum, 7. mars 2023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CAA61A5-8807-4AFB-9795-F6E7E3841C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32125" y="180975"/>
            <a:ext cx="9792000" cy="1304925"/>
          </a:xfrm>
        </p:spPr>
        <p:txBody>
          <a:bodyPr>
            <a:normAutofit/>
          </a:bodyPr>
          <a:lstStyle/>
          <a:p>
            <a:r>
              <a:rPr lang="nb-NO" sz="4000" b="0" dirty="0">
                <a:latin typeface="DepCentury Old Style" panose="02030603060405030204" pitchFamily="18" charset="0"/>
              </a:rPr>
              <a:t>NOU 2022: 20 Et helhetlig skattesystem</a:t>
            </a:r>
          </a:p>
        </p:txBody>
      </p:sp>
      <p:pic>
        <p:nvPicPr>
          <p:cNvPr id="1026" name="Bilde 2">
            <a:extLst>
              <a:ext uri="{FF2B5EF4-FFF2-40B4-BE49-F238E27FC236}">
                <a16:creationId xmlns:a16="http://schemas.microsoft.com/office/drawing/2014/main" id="{90AC3E57-4949-456A-BA1D-24CFDA322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98800" y="2482035"/>
            <a:ext cx="6811318" cy="392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81F628D2-6B1B-4BEA-9335-AB0DD761D070}"/>
              </a:ext>
            </a:extLst>
          </p:cNvPr>
          <p:cNvSpPr txBox="1"/>
          <p:nvPr/>
        </p:nvSpPr>
        <p:spPr>
          <a:xfrm>
            <a:off x="10239470" y="6406310"/>
            <a:ext cx="2344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1"/>
                </a:solidFill>
              </a:rPr>
              <a:t>Forsidebilde: </a:t>
            </a:r>
            <a:r>
              <a:rPr lang="nb-NO" sz="1000" dirty="0" err="1">
                <a:solidFill>
                  <a:schemeClr val="bg1"/>
                </a:solidFill>
              </a:rPr>
              <a:t>iStock</a:t>
            </a:r>
            <a:br>
              <a:rPr lang="nb-NO" sz="1000" dirty="0">
                <a:solidFill>
                  <a:schemeClr val="bg1"/>
                </a:solidFill>
              </a:rPr>
            </a:br>
            <a:r>
              <a:rPr lang="nb-NO" sz="1000" dirty="0">
                <a:solidFill>
                  <a:schemeClr val="bg1"/>
                </a:solidFill>
              </a:rPr>
              <a:t>Øvrige bilder: </a:t>
            </a:r>
            <a:r>
              <a:rPr lang="nb-NO" sz="1000" dirty="0" err="1">
                <a:solidFill>
                  <a:schemeClr val="bg1"/>
                </a:solidFill>
              </a:rPr>
              <a:t>Colourbox</a:t>
            </a:r>
            <a:endParaRPr lang="nb-NO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92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324A59-D0B6-4557-A747-07CA7A13A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Skatt på formue og arv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063C9D-3D68-4A40-B484-0AE7DFB949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1845735"/>
            <a:ext cx="5452989" cy="4023360"/>
          </a:xfrm>
        </p:spPr>
        <p:txBody>
          <a:bodyPr/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nb-NO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</a:rPr>
              <a:t> Hensynet til omfordeling, men også effektivitetshensyn, forsvarer skatt på formue og arv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</a:rPr>
              <a:t> Skatt på arv har bedre egenskaper enn en formuesskatt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</a:rPr>
              <a:t> Beholde skatt på formue, men redusere og delvis erstatte den med ny arveskatt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</a:rPr>
              <a:t> Flertallet foreslår bredere skattegrunnlag, jevnere verdsettelse, økt bunnfradrag og lavere sats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kumimoji="0" lang="nb-NO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C5AF883-4970-4D05-A7AF-581E6E653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10</a:t>
            </a:fld>
            <a:endParaRPr lang="nb-NO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241551E2-E156-4600-8FF8-3A858F708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NOU 2022: 20 </a:t>
            </a:r>
            <a:r>
              <a:rPr lang="nb-NO" i="1" cap="none"/>
              <a:t>Et helhetlig skattesystem</a:t>
            </a:r>
            <a:endParaRPr lang="nb-NO" i="1" cap="none" dirty="0"/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FFB4938B-9173-404B-B3C6-8306FD021A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9875" y="2328050"/>
            <a:ext cx="4822804" cy="3205851"/>
          </a:xfrm>
          <a:prstGeom prst="rect">
            <a:avLst/>
          </a:prstGeom>
          <a:noFill/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FE205FD6-6119-40B0-A452-B735B69E9417}"/>
              </a:ext>
            </a:extLst>
          </p:cNvPr>
          <p:cNvSpPr txBox="1"/>
          <p:nvPr/>
        </p:nvSpPr>
        <p:spPr>
          <a:xfrm>
            <a:off x="6619875" y="1709540"/>
            <a:ext cx="57304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600" dirty="0">
                <a:effectLst/>
                <a:latin typeface="Times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Skatt på kapitalbeholdning som andel av total skatt i utvalgte OECD-land. Prosent</a:t>
            </a:r>
            <a:endParaRPr lang="nb-NO" sz="1600" dirty="0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00D46312-4259-40F6-8E34-43094186F0CD}"/>
              </a:ext>
            </a:extLst>
          </p:cNvPr>
          <p:cNvSpPr txBox="1"/>
          <p:nvPr/>
        </p:nvSpPr>
        <p:spPr>
          <a:xfrm>
            <a:off x="6812874" y="5814045"/>
            <a:ext cx="61751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nb-NO" sz="1200" dirty="0">
                <a:effectLst/>
                <a:latin typeface="Times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Kilder: OECD Revenue </a:t>
            </a:r>
            <a:r>
              <a:rPr lang="nb-NO" sz="1200" dirty="0" err="1">
                <a:effectLst/>
                <a:latin typeface="Times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Statistics</a:t>
            </a:r>
            <a:r>
              <a:rPr lang="nb-NO" sz="1200" dirty="0">
                <a:effectLst/>
                <a:latin typeface="Times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Database og Utvalget.</a:t>
            </a:r>
          </a:p>
        </p:txBody>
      </p:sp>
    </p:spTree>
    <p:extLst>
      <p:ext uri="{BB962C8B-B14F-4D97-AF65-F5344CB8AC3E}">
        <p14:creationId xmlns:p14="http://schemas.microsoft.com/office/powerpoint/2010/main" val="3722156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CCBCB4-2CF9-4370-BE71-6D0962DC2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Formuesskatt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A1DE068-A3CE-4E78-9132-E7B5030218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nb-NO" sz="1800" dirty="0">
              <a:solidFill>
                <a:srgbClr val="000000">
                  <a:lumMod val="75000"/>
                  <a:lumOff val="25000"/>
                </a:srgbClr>
              </a:solidFill>
              <a:latin typeface="Calibri"/>
            </a:endParaRP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nb-NO" sz="18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</a:rPr>
              <a:t> Alle eiendeler bør verdsettes til markedsverdi</a:t>
            </a:r>
          </a:p>
          <a:p>
            <a:pPr lvl="1">
              <a:buClrTx/>
              <a:buFont typeface="Arial" panose="020B0604020202020204" pitchFamily="34" charset="0"/>
              <a:buChar char="•"/>
              <a:defRPr/>
            </a:pPr>
            <a:r>
              <a:rPr lang="nb-NO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</a:rPr>
              <a:t>fjerner rabatter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nb-NO" sz="18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</a:rPr>
              <a:t> «Vanlige» primærboliger skjermes fortsatt gjennom kraftig økt bunnfradrag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nb-NO" sz="18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</a:rPr>
              <a:t> Reduserte effektive satser på banksparing (og aksjer for formuer under 20 mill. kroner)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nb-NO" sz="18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</a:rPr>
              <a:t> Andel som betaler formuesskatt reduseres fra 13,7 pst. til under 6 pst. 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nb-NO" sz="1800" dirty="0">
              <a:solidFill>
                <a:srgbClr val="000000">
                  <a:lumMod val="75000"/>
                  <a:lumOff val="25000"/>
                </a:srgbClr>
              </a:solidFill>
              <a:latin typeface="Calibri"/>
            </a:endParaRPr>
          </a:p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7BBD0D6-81AB-4B74-8813-1F96A92B7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11</a:t>
            </a:fld>
            <a:endParaRPr lang="nb-NO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B9D46C49-8A81-46B4-9E31-388EF55E1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NOU 2022: 20 </a:t>
            </a:r>
            <a:r>
              <a:rPr lang="nb-NO" i="1" cap="none"/>
              <a:t>Et helhetlig skattesystem</a:t>
            </a:r>
            <a:endParaRPr lang="nb-NO" i="1" cap="none" dirty="0"/>
          </a:p>
        </p:txBody>
      </p:sp>
      <p:pic>
        <p:nvPicPr>
          <p:cNvPr id="15" name="Plassholder for innhold 14">
            <a:extLst>
              <a:ext uri="{FF2B5EF4-FFF2-40B4-BE49-F238E27FC236}">
                <a16:creationId xmlns:a16="http://schemas.microsoft.com/office/drawing/2014/main" id="{A7EA5D47-381D-4BFB-924D-1E9DE7E981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18238" y="1903347"/>
            <a:ext cx="4937125" cy="3908557"/>
          </a:xfrm>
        </p:spPr>
      </p:pic>
    </p:spTree>
    <p:extLst>
      <p:ext uri="{BB962C8B-B14F-4D97-AF65-F5344CB8AC3E}">
        <p14:creationId xmlns:p14="http://schemas.microsoft.com/office/powerpoint/2010/main" val="1912140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711E25-E303-40C2-9A3E-217D4CD71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Skatt på bolig og fast eiendom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67E92F-1BB9-4774-BD09-383C65BE66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822804" cy="4023360"/>
          </a:xfrm>
        </p:spPr>
        <p:txBody>
          <a:bodyPr/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nb-NO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</a:rPr>
              <a:t> Bolig er svært lavt skattlagt i Norge</a:t>
            </a:r>
          </a:p>
          <a:p>
            <a:pPr lvl="1" indent="-91440"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</a:rPr>
              <a:t> Vrir investeringene, holder boligprisene høye, stor fordel for boligeier som leietakere ikke får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</a:rPr>
              <a:t> Utvalget foreslår:</a:t>
            </a:r>
          </a:p>
          <a:p>
            <a:pPr lvl="1">
              <a:buClrTx/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</a:rPr>
              <a:t>Skatt på leieverdien av egen bolig og fritidsbolig</a:t>
            </a:r>
          </a:p>
          <a:p>
            <a:pPr lvl="1">
              <a:buClrTx/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</a:rPr>
              <a:t>Forbedret modell for fritak fra gevinstskatt ved salg av egen bolig</a:t>
            </a:r>
          </a:p>
          <a:p>
            <a:pPr lvl="1">
              <a:buClrTx/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</a:rPr>
              <a:t>Skatt på gevinster ved salg av fritidsbolig</a:t>
            </a:r>
          </a:p>
          <a:p>
            <a:pPr lvl="1">
              <a:buClrTx/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</a:rPr>
              <a:t>Fjerne dokumentavgiften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FFCE43A-091D-4AEF-95EF-87F7953C3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12</a:t>
            </a:fld>
            <a:endParaRPr lang="nb-NO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68959E27-7C0D-402A-A707-FF272E3EEBDB}"/>
              </a:ext>
            </a:extLst>
          </p:cNvPr>
          <p:cNvSpPr txBox="1"/>
          <p:nvPr/>
        </p:nvSpPr>
        <p:spPr>
          <a:xfrm>
            <a:off x="6889261" y="5543991"/>
            <a:ext cx="49701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Å være lenge i boligmarkedet kan gi en stor økonomisk gevinst.</a:t>
            </a:r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16BF5DD3-6AF6-4270-A397-579657C2E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NOU 2022: 20 </a:t>
            </a:r>
            <a:r>
              <a:rPr lang="nb-NO" i="1" cap="none"/>
              <a:t>Et helhetlig skattesystem</a:t>
            </a:r>
            <a:endParaRPr lang="nb-NO" i="1" cap="none"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CC1DFB49-351C-4365-B5DD-43C4B11F25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79" y="5977468"/>
            <a:ext cx="2472271" cy="365125"/>
          </a:xfrm>
        </p:spPr>
        <p:txBody>
          <a:bodyPr/>
          <a:lstStyle/>
          <a:p>
            <a:r>
              <a:rPr lang="nb-NO"/>
              <a:t>19.12.2022</a:t>
            </a:r>
            <a:endParaRPr lang="nb-NO" dirty="0"/>
          </a:p>
        </p:txBody>
      </p:sp>
      <p:pic>
        <p:nvPicPr>
          <p:cNvPr id="14" name="Plassholder for innhold 13">
            <a:extLst>
              <a:ext uri="{FF2B5EF4-FFF2-40B4-BE49-F238E27FC236}">
                <a16:creationId xmlns:a16="http://schemas.microsoft.com/office/drawing/2014/main" id="{22815DFA-F3A3-4F43-828B-9C4AF77CA1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1576"/>
          <a:stretch/>
        </p:blipFill>
        <p:spPr>
          <a:xfrm>
            <a:off x="6095999" y="2065107"/>
            <a:ext cx="5256179" cy="305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61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BEF78A-C045-4458-BFA0-ADF2EF52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Selskapsskatt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05699B6-0384-4891-B940-B05C40A23C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nb-NO" sz="1800" dirty="0"/>
              <a:t> Selskapsskatt hemmer investeringer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nb-NO" sz="1800" dirty="0"/>
              <a:t> Norge på «normalt» nivå ift. andre land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nb-NO" sz="1800" dirty="0"/>
              <a:t> Internasjonalt samarbeid om beskatning av store flernasjonale konsern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nb-NO" sz="1800" i="1" dirty="0"/>
              <a:t> Flertallet</a:t>
            </a:r>
            <a:r>
              <a:rPr lang="nb-NO" sz="1800" dirty="0"/>
              <a:t> foreslår uendret skattesats på 22 pst.</a:t>
            </a:r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7A8AD72F-008B-4C67-A055-A04704D3B1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18238" y="1903347"/>
            <a:ext cx="4937125" cy="3908557"/>
          </a:xfr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8CFDA04-526E-4CC7-B384-762DF962C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13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2C129E7-C67E-4C9A-BA3F-D7B361EFE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NOU 2022: 20 </a:t>
            </a:r>
            <a:r>
              <a:rPr lang="nb-NO" i="1" cap="none"/>
              <a:t>Et helhetlig skattesystem</a:t>
            </a:r>
            <a:endParaRPr lang="nb-NO" i="1" cap="none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18D140D-F4D4-4DCB-ADED-1946C26D53AA}"/>
              </a:ext>
            </a:extLst>
          </p:cNvPr>
          <p:cNvSpPr txBox="1"/>
          <p:nvPr/>
        </p:nvSpPr>
        <p:spPr>
          <a:xfrm>
            <a:off x="6352162" y="5811904"/>
            <a:ext cx="5338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dirty="0"/>
              <a:t>Uveide gjennomsnitt for Sverige, Danmark, Finland og OECD. </a:t>
            </a:r>
          </a:p>
          <a:p>
            <a:r>
              <a:rPr lang="nb-NO" sz="1200" dirty="0"/>
              <a:t>Kilder: OECD og Finansdepartementet</a:t>
            </a:r>
          </a:p>
        </p:txBody>
      </p:sp>
    </p:spTree>
    <p:extLst>
      <p:ext uri="{BB962C8B-B14F-4D97-AF65-F5344CB8AC3E}">
        <p14:creationId xmlns:p14="http://schemas.microsoft.com/office/powerpoint/2010/main" val="1278616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14EA61-945D-453E-BCD0-2DECEB3C7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Nivå på eierbeskatningen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393B155-6E5A-4B88-AAD5-D84E79D628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98721" cy="4023360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nb-NO" dirty="0"/>
              <a:t>Aksjonærmodellen gjør eierbeskatningen mer nøytral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nb-NO" dirty="0"/>
              <a:t>Hensyn til fordeling og inntektsskifting taler for høy beskatning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nb-NO" dirty="0"/>
              <a:t>Risiko for misbruk og insentiv til utflytting trekker i motsatt retning.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nb-NO" dirty="0"/>
              <a:t>Utvalgets flertall: Redusere marginal skattesats for eierinntekter fra 35,2 pst. til 34 pst.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nb-NO" dirty="0"/>
              <a:t>Andre kapitalinntekter bør beskattes høyere enn dagens skatt på 22 pst.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ClrTx/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ClrTx/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D3FAEC0-3E3D-4B76-ABA5-1888D3384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14</a:t>
            </a:fld>
            <a:endParaRPr lang="nb-NO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AA35D018-6A72-43F1-8AC4-95677B5B3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NOU 2022: 20 </a:t>
            </a:r>
            <a:r>
              <a:rPr lang="nb-NO" i="1" cap="none"/>
              <a:t>Et helhetlig skattesystem</a:t>
            </a:r>
            <a:endParaRPr lang="nb-NO" i="1" cap="none" dirty="0"/>
          </a:p>
        </p:txBody>
      </p:sp>
      <p:pic>
        <p:nvPicPr>
          <p:cNvPr id="10" name="Plassholder for innhold 14">
            <a:extLst>
              <a:ext uri="{FF2B5EF4-FFF2-40B4-BE49-F238E27FC236}">
                <a16:creationId xmlns:a16="http://schemas.microsoft.com/office/drawing/2014/main" id="{F307BA4B-65FF-4B74-A80C-AEA3682AE1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00800" y="2614613"/>
            <a:ext cx="4572000" cy="3103281"/>
          </a:xfr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05ABF181-4305-40CB-9B48-CFCBFCDE9CEB}"/>
              </a:ext>
            </a:extLst>
          </p:cNvPr>
          <p:cNvSpPr txBox="1"/>
          <p:nvPr/>
        </p:nvSpPr>
        <p:spPr>
          <a:xfrm>
            <a:off x="4370118" y="1522245"/>
            <a:ext cx="6947065" cy="994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5">
              <a:lnSpc>
                <a:spcPct val="115000"/>
              </a:lnSpc>
              <a:spcAft>
                <a:spcPts val="600"/>
              </a:spcAft>
            </a:pPr>
            <a:endParaRPr lang="nb-NO" sz="1600" spc="2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5">
              <a:lnSpc>
                <a:spcPct val="115000"/>
              </a:lnSpc>
              <a:spcAft>
                <a:spcPts val="600"/>
              </a:spcAft>
            </a:pPr>
            <a:r>
              <a:rPr lang="nb-NO" sz="1600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Høyeste marginalskattesats på lønn og utbytte med 2022-regler. Prosent.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DF650C9-AAF7-40B0-ACC7-1210941AB155}"/>
              </a:ext>
            </a:extLst>
          </p:cNvPr>
          <p:cNvSpPr txBox="1"/>
          <p:nvPr/>
        </p:nvSpPr>
        <p:spPr>
          <a:xfrm>
            <a:off x="9736466" y="5870169"/>
            <a:ext cx="28377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Kilde: Utvalget</a:t>
            </a:r>
          </a:p>
        </p:txBody>
      </p:sp>
    </p:spTree>
    <p:extLst>
      <p:ext uri="{BB962C8B-B14F-4D97-AF65-F5344CB8AC3E}">
        <p14:creationId xmlns:p14="http://schemas.microsoft.com/office/powerpoint/2010/main" val="1262171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542DF9B3-5433-4961-ADCA-84188337F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Fritaksmetode, aksjonærmodell og skjerming</a:t>
            </a:r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90EC2D10-EBFC-4B46-8792-22E650409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Tx/>
              <a:buFont typeface="Arial" panose="020B0604020202020204" pitchFamily="34" charset="0"/>
              <a:buChar char="•"/>
            </a:pPr>
            <a:r>
              <a:rPr lang="nb-NO" dirty="0"/>
              <a:t>Fritaksmetoden er viktigere enn før – den hindrer kjedebeskatning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nb-NO" dirty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nb-NO" dirty="0"/>
              <a:t>Aksjonærmodellen gjør at eierskatt først betales når midler tas ut av selskapet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nb-NO" dirty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nb-NO" dirty="0"/>
              <a:t>Skjermingsrenten bidrar til likebehandling av finansieringsformer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nb-NO" dirty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nb-NO" dirty="0"/>
              <a:t>Skjermingsrenten gir forskjell mellom marginalskatt og gjennomsnittsskatt i eierbeskatningen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nb-NO" dirty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nb-NO" dirty="0"/>
              <a:t>Skjermingsrenten blir viktigere av flere grunner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nb-NO" dirty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nb-NO" dirty="0"/>
              <a:t>Utvalget slår ring om fritaksmetode, aksjonærmodell og skjerming</a:t>
            </a:r>
          </a:p>
          <a:p>
            <a:pPr marL="384048" lvl="2" indent="0">
              <a:buClrTx/>
              <a:buNone/>
            </a:pPr>
            <a:endParaRPr lang="nb-NO" dirty="0"/>
          </a:p>
          <a:p>
            <a:pPr marL="384048" lvl="2" indent="0">
              <a:buClrTx/>
              <a:buNone/>
            </a:pPr>
            <a:endParaRPr lang="nb-NO" dirty="0"/>
          </a:p>
          <a:p>
            <a:pPr lvl="2">
              <a:buClrTx/>
              <a:buFont typeface="Arial" panose="020B0604020202020204" pitchFamily="34" charset="0"/>
              <a:buChar char="•"/>
            </a:pPr>
            <a:endParaRPr lang="nb-NO" dirty="0"/>
          </a:p>
          <a:p>
            <a:pPr lvl="2">
              <a:buClrTx/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E3E622C-3E85-4DA4-93D9-2C7240EC0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NOU 2022: 20 </a:t>
            </a:r>
            <a:r>
              <a:rPr lang="nb-NO" i="1" cap="none"/>
              <a:t>Et helhetlig skattesystem</a:t>
            </a:r>
            <a:endParaRPr lang="nb-NO" i="1" cap="none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EE5C6C0-7623-4EA1-AB01-8478275F5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8580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542DF9B3-5433-4961-ADCA-84188337F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Skatt på aksjeinntekter</a:t>
            </a:r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90EC2D10-EBFC-4B46-8792-22E650409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1168" lvl="1" indent="0">
              <a:buClrTx/>
              <a:buNone/>
            </a:pPr>
            <a:r>
              <a:rPr lang="nb-NO" sz="2000" dirty="0"/>
              <a:t>Dagens system med aksjonærmodellen og fritaksmetoden videreføres med noen justeringer</a:t>
            </a:r>
          </a:p>
          <a:p>
            <a:pPr marL="201168" lvl="1" indent="0">
              <a:buClrTx/>
              <a:buNone/>
            </a:pPr>
            <a:endParaRPr lang="nb-NO" dirty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nb-NO" dirty="0"/>
              <a:t>Skattesatsene reduseres for aksjeinntekter og økes for andre kapitalinntekter for personer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nb-NO" dirty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nb-NO" dirty="0"/>
              <a:t>Motivet til å utsette utbytteutbetalinger (sparebøssemotivet) motvirkes av: 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nb-NO" dirty="0"/>
              <a:t>Økt skjermingsrente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nb-NO" dirty="0"/>
              <a:t>Skjerpet utflyttingsskatt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nb-NO" dirty="0"/>
              <a:t>Skjerpede regler for konsum i selskap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endParaRPr lang="nb-NO" dirty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nb-NO" dirty="0"/>
              <a:t>Noen justeringer/innstramminger: 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nb-NO" dirty="0" err="1"/>
              <a:t>Treprosentregelen</a:t>
            </a:r>
            <a:r>
              <a:rPr lang="nb-NO" dirty="0"/>
              <a:t> 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nb-NO" dirty="0"/>
              <a:t>Tilbakebetaling av innbetalt kapital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nb-NO" dirty="0"/>
              <a:t>Utbetalinger ved likvidasjon behandles som utbytte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endParaRPr lang="nb-NO" dirty="0"/>
          </a:p>
          <a:p>
            <a:pPr lvl="2">
              <a:buClrTx/>
              <a:buFont typeface="Arial" panose="020B0604020202020204" pitchFamily="34" charset="0"/>
              <a:buChar char="•"/>
            </a:pPr>
            <a:endParaRPr lang="nb-NO" dirty="0"/>
          </a:p>
          <a:p>
            <a:pPr lvl="2">
              <a:buClrTx/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E3E622C-3E85-4DA4-93D9-2C7240EC0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NOU 2022: 20 </a:t>
            </a:r>
            <a:r>
              <a:rPr lang="nb-NO" i="1" cap="none"/>
              <a:t>Et helhetlig skattesystem</a:t>
            </a:r>
            <a:endParaRPr lang="nb-NO" i="1" cap="none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EE5C6C0-7623-4EA1-AB01-8478275F5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16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65153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22BA45-8335-42DB-A69A-38AE9100F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Fordelingsvirkninger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E03CDC9-65DB-4443-8AD1-1FD7D4A6CA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1810307"/>
            <a:ext cx="4937760" cy="402336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sz="1800" dirty="0"/>
              <a:t> </a:t>
            </a:r>
            <a:r>
              <a:rPr lang="nb-NO" sz="1800" i="1" dirty="0"/>
              <a:t>Flertallets</a:t>
            </a:r>
            <a:r>
              <a:rPr lang="nb-NO" sz="1800" dirty="0"/>
              <a:t> forslag bidrar til likere fordeling på kort sikt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sz="1800" dirty="0"/>
              <a:t> Fordelingsvirkninger av bl.a. arveskatt, dokumentavgift </a:t>
            </a:r>
            <a:r>
              <a:rPr lang="nb-NO" sz="1800"/>
              <a:t>og grunnrenteskatter </a:t>
            </a:r>
            <a:r>
              <a:rPr lang="nb-NO" sz="1800" dirty="0"/>
              <a:t>er krevende å tallfeste, men bidrar også til jevnere fordeling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sz="1800" dirty="0"/>
              <a:t> Større arbeidsinsentiver vil stimulere til økt arbeidstilbud og sysselsetting på lengre sikt – trolig gode fordelingsvirkninger 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49154A8-E3AA-4F3F-9872-D6DF90538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17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02426BA-D3A0-4B51-BFBE-8EE2ADE9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NOU 2022: 20 </a:t>
            </a:r>
            <a:r>
              <a:rPr lang="nb-NO" i="1" cap="none"/>
              <a:t>Et helhetlig skattesystem</a:t>
            </a:r>
            <a:endParaRPr lang="nb-NO" i="1" cap="none" dirty="0"/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6EBF1202-1347-480A-88BE-D93CBC1270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8738527"/>
              </p:ext>
            </p:extLst>
          </p:nvPr>
        </p:nvGraphicFramePr>
        <p:xfrm>
          <a:off x="6126480" y="1981816"/>
          <a:ext cx="5543544" cy="320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5479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B9325D-3FD3-4F10-BB69-7E3ECF41C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En stor skatteveksling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A0E1C2-6439-48F1-B8A6-9D7E25E0F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409910" cy="4032552"/>
          </a:xfrm>
        </p:spPr>
        <p:txBody>
          <a:bodyPr>
            <a:normAutofit lnSpcReduction="10000"/>
          </a:bodyPr>
          <a:lstStyle/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nb-NO" dirty="0"/>
          </a:p>
          <a:p>
            <a:pPr marL="0" indent="0">
              <a:buClrTx/>
              <a:buNone/>
              <a:defRPr/>
            </a:pPr>
            <a:r>
              <a:rPr lang="nb-NO" sz="2400" dirty="0"/>
              <a:t>Et skattesystem for bedre ressursbruk og jevn fordeling</a:t>
            </a:r>
            <a:br>
              <a:rPr lang="nb-NO" dirty="0"/>
            </a:br>
            <a:endParaRPr lang="nb-NO" dirty="0"/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nb-NO" dirty="0"/>
              <a:t> Redusere skatt på arbeid med 40 mrd. kroner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nb-NO" dirty="0"/>
              <a:t> Øke skatt på miljø- og helseskadelig atferd, 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grunnrente, </a:t>
            </a:r>
            <a:r>
              <a:rPr lang="nb-NO" dirty="0"/>
              <a:t>forbruk, høye pensjoner og fast eiendom</a:t>
            </a:r>
            <a:br>
              <a:rPr lang="nb-NO" dirty="0"/>
            </a:br>
            <a:endParaRPr lang="nb-NO" dirty="0"/>
          </a:p>
          <a:p>
            <a:pPr marL="749808" lvl="4" indent="0">
              <a:buClrTx/>
              <a:buNone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=&gt; Samlet </a:t>
            </a:r>
            <a:r>
              <a:rPr lang="nb-NO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</a:rPr>
              <a:t>gir dette bedre 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ressursbruk</a:t>
            </a:r>
            <a:b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nb-NO" dirty="0"/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nb-NO" dirty="0"/>
              <a:t> Fordelingshensyn ivaretas gjennom skattelettelser til lavtlønte og direkte kompensasjon</a:t>
            </a:r>
            <a:br>
              <a:rPr lang="nb-NO" dirty="0"/>
            </a:br>
            <a:endParaRPr lang="nb-NO" dirty="0"/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nb-NO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</a:rPr>
              <a:t> </a:t>
            </a:r>
            <a:r>
              <a:rPr lang="nb-NO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</a:rPr>
              <a:t>Provenynøytralt på kort sikt – genererer økt proveny på lengre sikt – utvalget anbefaler at dette provenyet brukes til å redusere generelle vridende skatter ytterligere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2D9E7A9-3FD1-4DBC-8B8C-93DBD2ADA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2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9A40F9A-E187-434E-8A2A-8CC957B65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cap="none"/>
              <a:t>NOU 2022: 20 </a:t>
            </a:r>
            <a:r>
              <a:rPr lang="nb-NO" i="1" cap="none"/>
              <a:t>Et helhetlig skattesystem</a:t>
            </a:r>
            <a:endParaRPr lang="nb-NO" i="1" cap="none" dirty="0"/>
          </a:p>
        </p:txBody>
      </p:sp>
    </p:spTree>
    <p:extLst>
      <p:ext uri="{BB962C8B-B14F-4D97-AF65-F5344CB8AC3E}">
        <p14:creationId xmlns:p14="http://schemas.microsoft.com/office/powerpoint/2010/main" val="77903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614C324-1B34-4AE8-9D38-C18C9EF78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Viktige utviklingstrekk og utfordringer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4D4F983-3D95-4BF3-BCFB-D7F2BB8707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6320" y="1845735"/>
            <a:ext cx="493776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nb-NO" dirty="0"/>
              <a:t> Globalisering og digitalisering setter press på skattegrunnlag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nb-NO" dirty="0"/>
              <a:t> Betydelige utslippskutt må til for å nå klimamål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nb-NO" dirty="0"/>
              <a:t> Tegn til økt ulikhet de siste 30 årene. Skattesystemet er verktøy for omfordeling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nb-NO" dirty="0"/>
              <a:t> Høy andel sysselsatte, men mange på helserelaterte ytelser</a:t>
            </a:r>
            <a:endParaRPr lang="nb-NO" i="1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nb-NO" dirty="0"/>
              <a:t> Aldring og gunstige skatteregler for pensjon svekker skatteinntektene </a:t>
            </a:r>
          </a:p>
          <a:p>
            <a:pPr>
              <a:buClrTx/>
            </a:pPr>
            <a:endParaRPr lang="nb-NO" dirty="0">
              <a:highlight>
                <a:srgbClr val="FFFF00"/>
              </a:highlight>
            </a:endParaRP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DF93B50-FC21-4483-B08E-71573DBEC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3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25D0E6B-4AA4-4A56-ABED-80ADE7B4D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NOU 2022: 20 </a:t>
            </a:r>
            <a:r>
              <a:rPr lang="nb-NO" i="1" cap="none" dirty="0"/>
              <a:t>Et helhetlig skattesystem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E853416D-31D3-F566-7031-0AB462742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084" y="1845735"/>
            <a:ext cx="4181399" cy="444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68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614C324-1B34-4AE8-9D38-C18C9EF78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Viktige utviklingstrekk og utfordringer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4D4F983-3D95-4BF3-BCFB-D7F2BB8707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6320" y="1845735"/>
            <a:ext cx="493776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nb-NO" dirty="0"/>
              <a:t> Globalisering og digitalisering setter press på skattegrunnlag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nb-NO" dirty="0"/>
              <a:t> Betydelige utslippskutt må til for å nå klimamål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nb-NO" dirty="0"/>
              <a:t> Tegn til økt ulikhet de siste 30 årene. Skattesystemet er verktøy for omfordeling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nb-NO" dirty="0"/>
              <a:t> Høy andel sysselsatte, men mange på helserelaterte ytelser</a:t>
            </a:r>
            <a:endParaRPr lang="nb-NO" i="1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nb-NO" dirty="0"/>
              <a:t> Aldring og gunstige skatteregler for pensjon svekker skatteinntektene </a:t>
            </a:r>
          </a:p>
          <a:p>
            <a:pPr>
              <a:buClrTx/>
            </a:pPr>
            <a:endParaRPr lang="nb-NO" dirty="0">
              <a:highlight>
                <a:srgbClr val="FFFF00"/>
              </a:highlight>
            </a:endParaRP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DF93B50-FC21-4483-B08E-71573DBEC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25D0E6B-4AA4-4A56-ABED-80ADE7B4D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NOU 2022: 20 </a:t>
            </a:r>
            <a:r>
              <a:rPr lang="nb-NO" i="1" cap="none" dirty="0"/>
              <a:t>Et helhetlig skattesystem</a:t>
            </a:r>
          </a:p>
        </p:txBody>
      </p:sp>
      <p:pic>
        <p:nvPicPr>
          <p:cNvPr id="11" name="Plassholder for innhold 10">
            <a:extLst>
              <a:ext uri="{FF2B5EF4-FFF2-40B4-BE49-F238E27FC236}">
                <a16:creationId xmlns:a16="http://schemas.microsoft.com/office/drawing/2014/main" id="{306E8B3C-8398-4A60-B171-40F51E7DBB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26480" y="1987297"/>
            <a:ext cx="5991764" cy="3657600"/>
          </a:xfr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3B29B357-4AAE-40E1-BBBB-6F696821E327}"/>
              </a:ext>
            </a:extLst>
          </p:cNvPr>
          <p:cNvSpPr txBox="1"/>
          <p:nvPr/>
        </p:nvSpPr>
        <p:spPr>
          <a:xfrm>
            <a:off x="4511040" y="1737360"/>
            <a:ext cx="7315200" cy="634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5">
              <a:lnSpc>
                <a:spcPct val="115000"/>
              </a:lnSpc>
              <a:spcAft>
                <a:spcPts val="600"/>
              </a:spcAft>
            </a:pPr>
            <a:r>
              <a:rPr lang="nb-NO" sz="1600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Mottakere av helserelaterte ytelser.</a:t>
            </a:r>
            <a:r>
              <a:rPr lang="nb-NO" sz="1600" spc="2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600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Prosent av befolkningen 20–64 år. 2017 eller seneste år 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22583B1F-7161-41C7-9E5C-89992D9A9BF9}"/>
              </a:ext>
            </a:extLst>
          </p:cNvPr>
          <p:cNvSpPr txBox="1"/>
          <p:nvPr/>
        </p:nvSpPr>
        <p:spPr>
          <a:xfrm>
            <a:off x="6425184" y="5710168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nb-NO" sz="1200" dirty="0">
                <a:effectLst/>
                <a:latin typeface="Times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Kilder: Perspektivmeldingen 2021, OECD.</a:t>
            </a:r>
          </a:p>
        </p:txBody>
      </p:sp>
    </p:spTree>
    <p:extLst>
      <p:ext uri="{BB962C8B-B14F-4D97-AF65-F5344CB8AC3E}">
        <p14:creationId xmlns:p14="http://schemas.microsoft.com/office/powerpoint/2010/main" val="952167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1E7FD6-F98B-43E2-B4C3-EE88F750F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>
                <a:latin typeface="DepCentury Old Style" panose="02030603060405030204" pitchFamily="18" charset="0"/>
              </a:rPr>
              <a:t>Skatt på arbeidsinntekt, trygd og pensjon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247FCFE-0274-48D5-AC9B-650555EA08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>
              <a:buClrTx/>
              <a:buFont typeface="Arial" panose="020B0604020202020204" pitchFamily="34" charset="0"/>
              <a:buChar char="•"/>
            </a:pPr>
            <a:r>
              <a:rPr lang="nb-NO" dirty="0"/>
              <a:t>Om lag 40 mrd. kroner lavere skatt på arbeid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nb-NO" dirty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nb-NO" dirty="0"/>
              <a:t>Mer lønnsomt å arbeide fremfor å motta trygd 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nb-NO" dirty="0"/>
              <a:t>Innføre et nytt fradrag i arbeidsinntekt (arbeidsfradrag)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nb-NO" dirty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nb-NO" dirty="0"/>
              <a:t>Mer lønnsomt å arbeide mer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nb-NO" dirty="0"/>
              <a:t>Redusere trygdeavgift på lønn/trygd og næringsinntekt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nb-NO" dirty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nb-NO" dirty="0"/>
              <a:t>Økt bærekraft ved aldring av befolkningen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nb-NO" dirty="0" err="1"/>
              <a:t>Målrette</a:t>
            </a:r>
            <a:r>
              <a:rPr lang="nb-NO" dirty="0"/>
              <a:t> pensjonsskattefordelene mer mot lav pensjon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nb-NO" dirty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nb-NO" dirty="0"/>
              <a:t>Mer lønnsomt å arbeide lenger før pensjon </a:t>
            </a:r>
            <a:br>
              <a:rPr lang="nb-NO" dirty="0"/>
            </a:br>
            <a:r>
              <a:rPr lang="nb-NO" dirty="0"/>
              <a:t>og å kombinere pensjon med arbeid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A668C87-B36D-4242-A94C-2FCF886BE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5</a:t>
            </a:fld>
            <a:endParaRPr lang="nb-NO" dirty="0"/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195BF433-E7F4-475D-9C4B-16DC88F0E4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18555" y="2302049"/>
            <a:ext cx="4937125" cy="3908557"/>
          </a:xfrm>
        </p:spPr>
      </p:pic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0F77B564-7F12-4B06-87C6-AC6893591CED}"/>
              </a:ext>
            </a:extLst>
          </p:cNvPr>
          <p:cNvCxnSpPr/>
          <p:nvPr/>
        </p:nvCxnSpPr>
        <p:spPr>
          <a:xfrm>
            <a:off x="7457705" y="2748351"/>
            <a:ext cx="0" cy="263525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14F5C4B-DDDA-4935-A103-D2046E49B91B}"/>
              </a:ext>
            </a:extLst>
          </p:cNvPr>
          <p:cNvSpPr txBox="1"/>
          <p:nvPr/>
        </p:nvSpPr>
        <p:spPr>
          <a:xfrm>
            <a:off x="7920689" y="6072106"/>
            <a:ext cx="1532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Inntekt i tusen kroner</a:t>
            </a:r>
            <a:endParaRPr lang="nn-NO" sz="1200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2AAFFF8A-6075-4C75-9293-3A5B82955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NOU 2022: 20 </a:t>
            </a:r>
            <a:r>
              <a:rPr lang="nb-NO" i="1" cap="none"/>
              <a:t>Et helhetlig skattesystem</a:t>
            </a:r>
            <a:endParaRPr lang="nb-NO" i="1" cap="none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6B41C6A4-4615-42B0-B53B-C330DEDF3F25}"/>
              </a:ext>
            </a:extLst>
          </p:cNvPr>
          <p:cNvSpPr txBox="1"/>
          <p:nvPr/>
        </p:nvSpPr>
        <p:spPr>
          <a:xfrm>
            <a:off x="6156963" y="2056314"/>
            <a:ext cx="9965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Tusen kroner</a:t>
            </a:r>
            <a:endParaRPr lang="nn-NO" sz="1200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DF81C5D4-EC04-4399-B3FF-B893B7C6353E}"/>
              </a:ext>
            </a:extLst>
          </p:cNvPr>
          <p:cNvSpPr txBox="1"/>
          <p:nvPr/>
        </p:nvSpPr>
        <p:spPr>
          <a:xfrm>
            <a:off x="10215928" y="2067325"/>
            <a:ext cx="9965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Tusen kroner</a:t>
            </a:r>
            <a:endParaRPr lang="nn-NO" sz="1200" dirty="0"/>
          </a:p>
        </p:txBody>
      </p:sp>
    </p:spTree>
    <p:extLst>
      <p:ext uri="{BB962C8B-B14F-4D97-AF65-F5344CB8AC3E}">
        <p14:creationId xmlns:p14="http://schemas.microsoft.com/office/powerpoint/2010/main" val="3830305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A7147D-48E5-452D-80DE-0DEE350AE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Merverdiavgift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0BF5389-F4B1-475B-A110-BAF67D5F2C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933574"/>
            <a:ext cx="9932671" cy="412432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sz="1800" dirty="0"/>
              <a:t> Differensierte satser er lite målrettet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sz="1800" dirty="0"/>
              <a:t> Flat sats gir enklere regler og mer nøytralt system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sz="1800" dirty="0"/>
              <a:t> 25 pst. sats på alle varer og tjenester gir et proveny på 25 mrd. kroner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Høyere sats på matvarer har ugunstige fordelingsvirkninger</a:t>
            </a:r>
            <a:endParaRPr lang="nb-NO" sz="18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sz="1800" dirty="0"/>
              <a:t> Gir rom for å redusere andre vridende skatter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sz="1800" dirty="0"/>
              <a:t> 12,5 mrd. kroner settes av til kompenserende tiltak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sz="1400" dirty="0"/>
              <a:t>Barnetrygd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sz="1400" dirty="0"/>
              <a:t>Bostøtte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sz="1400" dirty="0"/>
              <a:t>Studiestøtte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sz="1400" dirty="0"/>
              <a:t>Andre sektorspesifikke ordninger på utgiftssiden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nb-NO" sz="160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82DF99F-D3CF-40F3-B993-BE9150787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6</a:t>
            </a:fld>
            <a:endParaRPr lang="nb-NO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E147863C-DE9B-4319-A2A8-5B943CE4D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NOU 2022: 20 </a:t>
            </a:r>
            <a:r>
              <a:rPr lang="nb-NO" i="1" cap="none"/>
              <a:t>Et helhetlig skattesystem</a:t>
            </a:r>
            <a:endParaRPr lang="nb-NO" i="1" cap="none" dirty="0"/>
          </a:p>
        </p:txBody>
      </p:sp>
    </p:spTree>
    <p:extLst>
      <p:ext uri="{BB962C8B-B14F-4D97-AF65-F5344CB8AC3E}">
        <p14:creationId xmlns:p14="http://schemas.microsoft.com/office/powerpoint/2010/main" val="3304457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0088C4-A473-4C0A-8AAF-68A0107B2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Klima- og miljøbegrunnede avgifter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96F096-8BA3-4549-B928-F77E82693A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/>
              <a:t>Forutsigbar skatte- og avgiftspolitikk spiller en viktig rolle i å nå klima- og miljømål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/>
              <a:t>Utvalget foreslår: 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sz="1600" dirty="0"/>
              <a:t>CO</a:t>
            </a:r>
            <a:r>
              <a:rPr lang="nb-NO" sz="1600" baseline="-25000" dirty="0"/>
              <a:t>2</a:t>
            </a:r>
            <a:r>
              <a:rPr lang="nb-NO" sz="1600" dirty="0"/>
              <a:t>-avgiften på ikke-kvotepliktige utslipp settes til minimum 2 000 kroner i 2030 (2020-kroner)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sz="1600" dirty="0"/>
              <a:t>Bred utredning av tiltak for en mer sirkulær økonomi </a:t>
            </a:r>
            <a:br>
              <a:rPr lang="nb-NO" sz="1600" dirty="0"/>
            </a:br>
            <a:endParaRPr lang="nb-NO" sz="1600" dirty="0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sz="1600" dirty="0"/>
              <a:t>Avgift på nitrogen i mineralgjødsel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sz="1600" dirty="0"/>
              <a:t>Naturavgift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sz="1600" dirty="0"/>
              <a:t>Avvikle </a:t>
            </a:r>
            <a:r>
              <a:rPr lang="nb-NO" sz="1600" dirty="0" err="1"/>
              <a:t>tax</a:t>
            </a:r>
            <a:r>
              <a:rPr lang="nb-NO" sz="1600" dirty="0"/>
              <a:t> </a:t>
            </a:r>
            <a:r>
              <a:rPr lang="nb-NO" sz="1600" dirty="0" err="1"/>
              <a:t>free</a:t>
            </a:r>
            <a:r>
              <a:rPr lang="nb-NO" sz="1600" dirty="0"/>
              <a:t>-ordningen 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sz="1600" dirty="0"/>
              <a:t>Øke flypassasjeravgiften for flyreiser ut av Europa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sz="1600" dirty="0"/>
              <a:t>Forsiktig og gradvis innstramming i elbilfordelene</a:t>
            </a:r>
          </a:p>
          <a:p>
            <a:pPr lvl="2"/>
            <a:endParaRPr lang="nb-NO" dirty="0"/>
          </a:p>
          <a:p>
            <a:pPr lvl="2"/>
            <a:endParaRPr lang="nb-NO" dirty="0"/>
          </a:p>
          <a:p>
            <a:pPr lvl="2"/>
            <a:endParaRPr lang="nb-NO" dirty="0"/>
          </a:p>
          <a:p>
            <a:pPr lvl="2"/>
            <a:endParaRPr lang="nb-NO" dirty="0"/>
          </a:p>
        </p:txBody>
      </p:sp>
      <p:pic>
        <p:nvPicPr>
          <p:cNvPr id="9" name="Plassholder for innhold 8" descr="Et bilde som inneholder gress, utendørs, tre, plante&#10;&#10;Automatisk generert beskrivelse">
            <a:extLst>
              <a:ext uri="{FF2B5EF4-FFF2-40B4-BE49-F238E27FC236}">
                <a16:creationId xmlns:a16="http://schemas.microsoft.com/office/drawing/2014/main" id="{085C2427-131E-4ADB-908E-0F09F4C982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670" y="1995627"/>
            <a:ext cx="2390872" cy="3586307"/>
          </a:xfr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49996A-2B5D-46B0-AD6B-04C01E4A7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7</a:t>
            </a:fld>
            <a:endParaRPr lang="nb-NO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0BCE3CC8-5142-4F87-A782-35886CCC5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NOU 2022: 20 </a:t>
            </a:r>
            <a:r>
              <a:rPr lang="nb-NO" i="1" cap="none"/>
              <a:t>Et helhetlig skattesystem</a:t>
            </a:r>
            <a:endParaRPr lang="nb-NO" i="1" cap="none" dirty="0"/>
          </a:p>
        </p:txBody>
      </p:sp>
    </p:spTree>
    <p:extLst>
      <p:ext uri="{BB962C8B-B14F-4D97-AF65-F5344CB8AC3E}">
        <p14:creationId xmlns:p14="http://schemas.microsoft.com/office/powerpoint/2010/main" val="3397949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1DD28E-780F-4B95-B5E3-C5022DCED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Grunnrenteskatter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447128-EE0C-47BB-B7B0-136E05A38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737359"/>
            <a:ext cx="9997441" cy="4336869"/>
          </a:xfrm>
        </p:spPr>
        <p:txBody>
          <a:bodyPr vert="horz" lIns="0" tIns="45720" rIns="0" bIns="45720" rtlCol="0" anchor="t">
            <a:normAutofit fontScale="85000" lnSpcReduction="20000"/>
          </a:bodyPr>
          <a:lstStyle/>
          <a:p>
            <a:pPr marL="0" indent="0">
              <a:buClrTx/>
              <a:buNone/>
            </a:pPr>
            <a:endParaRPr lang="nb-NO" dirty="0"/>
          </a:p>
          <a:p>
            <a:pPr marL="0" indent="0">
              <a:buClrTx/>
              <a:buNone/>
            </a:pPr>
            <a:r>
              <a:rPr lang="nb-NO" dirty="0"/>
              <a:t>Grunnrenteskatter er økonomenes favorittskatt – grunnen er at den ikke svekker investeringer</a:t>
            </a:r>
          </a:p>
          <a:p>
            <a:pPr marL="0" indent="0">
              <a:buClrTx/>
              <a:buNone/>
            </a:pPr>
            <a:endParaRPr lang="nb-NO" dirty="0"/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nb-NO" sz="2000" dirty="0"/>
              <a:t> </a:t>
            </a:r>
            <a:r>
              <a:rPr lang="nb-NO" sz="2100" dirty="0"/>
              <a:t>Anta at du investerer 100 i dag og selger det du produserer for 200 om et år</a:t>
            </a:r>
          </a:p>
          <a:p>
            <a:pPr marL="0" lvl="1" indent="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None/>
            </a:pPr>
            <a:r>
              <a:rPr lang="nb-NO" sz="2100" dirty="0"/>
              <a:t> 100 har blitt til 200: Avkastning 100%</a:t>
            </a:r>
          </a:p>
          <a:p>
            <a:pPr marL="0" lvl="1" indent="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None/>
            </a:pPr>
            <a:r>
              <a:rPr lang="nb-NO" sz="2100" dirty="0"/>
              <a:t> Så innfører vi 50% grunnrenteskatt i form av kontantstrømskatt</a:t>
            </a:r>
          </a:p>
          <a:p>
            <a:pPr marL="0" lvl="1" indent="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None/>
            </a:pPr>
            <a:r>
              <a:rPr lang="nb-NO" sz="2100" dirty="0"/>
              <a:t> Du investerer 100 – 50 = 50 i dag</a:t>
            </a:r>
          </a:p>
          <a:p>
            <a:pPr marL="0" lvl="1" indent="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None/>
            </a:pPr>
            <a:r>
              <a:rPr lang="nb-NO" sz="2100" dirty="0"/>
              <a:t> Neste år får du 200 – 100 = 100</a:t>
            </a:r>
          </a:p>
          <a:p>
            <a:pPr marL="0" lvl="1" indent="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None/>
            </a:pPr>
            <a:r>
              <a:rPr lang="nb-NO" sz="2100" dirty="0"/>
              <a:t> 50 har blitt til 100: Avkastning 100%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</a:pPr>
            <a:endParaRPr lang="nb-NO" sz="200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CAAED4E-1DD1-4FF4-9697-6DD01181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8</a:t>
            </a:fld>
            <a:endParaRPr lang="nb-NO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67887BD5-C523-4FA3-BDB7-3E2E4F2AA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NOU 2022: 20 </a:t>
            </a:r>
            <a:r>
              <a:rPr lang="nb-NO" i="1" cap="none"/>
              <a:t>Et helhetlig skattesystem</a:t>
            </a:r>
            <a:endParaRPr lang="nb-NO" i="1" cap="none" dirty="0"/>
          </a:p>
        </p:txBody>
      </p:sp>
    </p:spTree>
    <p:extLst>
      <p:ext uri="{BB962C8B-B14F-4D97-AF65-F5344CB8AC3E}">
        <p14:creationId xmlns:p14="http://schemas.microsoft.com/office/powerpoint/2010/main" val="286705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1DD28E-780F-4B95-B5E3-C5022DCED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Grunnrenteskatter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447128-EE0C-47BB-B7B0-136E05A38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5177444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ClrTx/>
              <a:buNone/>
            </a:pPr>
            <a:r>
              <a:rPr lang="nb-NO" dirty="0"/>
              <a:t>Grunnrenteskatter har gode egenskaper</a:t>
            </a:r>
          </a:p>
          <a:p>
            <a:pPr marL="0" indent="0">
              <a:buClrTx/>
              <a:buNone/>
            </a:pPr>
            <a:r>
              <a:rPr lang="nb-NO" dirty="0"/>
              <a:t>Utvalget foreslår: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nb-NO" sz="2000" dirty="0"/>
              <a:t> Innføre grunnrenteskatt på havbruk og landbasert vindkraft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nb-NO" sz="2000" dirty="0"/>
              <a:t> Utrede grunnrenteskatt på fiskeri med sikte på innføring i nær fremtid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nb-NO" sz="2000" dirty="0"/>
              <a:t> Forbedre grunnrenteskatten på vannkraft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nb-NO" sz="2000" dirty="0"/>
              <a:t> Stramme inn midlertidige petroleumsskatteregler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CAAED4E-1DD1-4FF4-9697-6DD01181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9</a:t>
            </a:fld>
            <a:endParaRPr lang="nb-NO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67887BD5-C523-4FA3-BDB7-3E2E4F2AA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NOU 2022: 20 </a:t>
            </a:r>
            <a:r>
              <a:rPr lang="nb-NO" i="1" cap="none"/>
              <a:t>Et helhetlig skattesystem</a:t>
            </a:r>
            <a:endParaRPr lang="nb-NO" i="1" cap="none" dirty="0"/>
          </a:p>
        </p:txBody>
      </p:sp>
      <p:pic>
        <p:nvPicPr>
          <p:cNvPr id="11" name="Plassholder for innhold 10">
            <a:extLst>
              <a:ext uri="{FF2B5EF4-FFF2-40B4-BE49-F238E27FC236}">
                <a16:creationId xmlns:a16="http://schemas.microsoft.com/office/drawing/2014/main" id="{7B580510-D861-43DF-8F29-66C7D8C07C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4723" y="2534112"/>
            <a:ext cx="5303519" cy="3443356"/>
          </a:xfr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EC2C9C90-0F9E-4641-8C07-F12DADA4275B}"/>
              </a:ext>
            </a:extLst>
          </p:cNvPr>
          <p:cNvSpPr txBox="1"/>
          <p:nvPr/>
        </p:nvSpPr>
        <p:spPr>
          <a:xfrm>
            <a:off x="6274723" y="1856216"/>
            <a:ext cx="60979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Kraftverk satt i drift 2015–2021. Midlere årsproduksjon og antall kraftverk, fordelt etter merkeytelse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D7A63185-C7A9-407B-AD90-B9F926DC99FF}"/>
              </a:ext>
            </a:extLst>
          </p:cNvPr>
          <p:cNvSpPr txBox="1"/>
          <p:nvPr/>
        </p:nvSpPr>
        <p:spPr>
          <a:xfrm>
            <a:off x="6274723" y="5869094"/>
            <a:ext cx="57451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dirty="0"/>
              <a:t>Kilder: Norges vassdrags- og energidirektorat (NVE) og utvalget. </a:t>
            </a:r>
          </a:p>
        </p:txBody>
      </p:sp>
    </p:spTree>
    <p:extLst>
      <p:ext uri="{BB962C8B-B14F-4D97-AF65-F5344CB8AC3E}">
        <p14:creationId xmlns:p14="http://schemas.microsoft.com/office/powerpoint/2010/main" val="361585835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">
  <a:themeElements>
    <a:clrScheme name="Egendefinert 12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FFFFF"/>
      </a:accent1>
      <a:accent2>
        <a:srgbClr val="A39B4E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Egendefinert 1">
      <a:majorFont>
        <a:latin typeface="DepCentury Old Style"/>
        <a:ea typeface=""/>
        <a:cs typeface=""/>
      </a:majorFont>
      <a:minorFont>
        <a:latin typeface="Calibri"/>
        <a:ea typeface=""/>
        <a:cs typeface=""/>
      </a:minorFont>
    </a:fontScheme>
    <a:fmtScheme name="Retro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kstdokument" ma:contentTypeID="0x01010027399BDA455B493DBFDF30E876AC73C3002D760EED470F4347B31A85CDDDB3A5DB" ma:contentTypeVersion="5" ma:contentTypeDescription="Opprett et nytt dokument." ma:contentTypeScope="" ma:versionID="9b33524cd2469ce268c57514828604e3">
  <xsd:schema xmlns:xsd="http://www.w3.org/2001/XMLSchema" xmlns:xs="http://www.w3.org/2001/XMLSchema" xmlns:p="http://schemas.microsoft.com/office/2006/metadata/properties" xmlns:ns1="http://schemas.microsoft.com/sharepoint/v3" xmlns:ns2="fd6a3eb6-4f73-4dcd-81fc-f91b4b918a1f" targetNamespace="http://schemas.microsoft.com/office/2006/metadata/properties" ma:root="true" ma:fieldsID="15224abffcd660924f32f47f4fcaae8f" ns1:_="" ns2:_="">
    <xsd:import namespace="http://schemas.microsoft.com/sharepoint/v3"/>
    <xsd:import namespace="fd6a3eb6-4f73-4dcd-81fc-f91b4b918a1f"/>
    <xsd:element name="properties">
      <xsd:complexType>
        <xsd:sequence>
          <xsd:element name="documentManagement">
            <xsd:complexType>
              <xsd:all>
                <xsd:element ref="ns1:AssignedTo" minOccurs="0"/>
                <xsd:element ref="ns2:SnoDokumenttype" minOccurs="0"/>
                <xsd:element ref="ns2:SnoArkivpliktig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ssignedTo" ma:index="2" nillable="true" ma:displayName="Tilordnet til" ma:list="UserInfo" ma:internalName="AssignedTo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6a3eb6-4f73-4dcd-81fc-f91b4b918a1f" elementFormDefault="qualified">
    <xsd:import namespace="http://schemas.microsoft.com/office/2006/documentManagement/types"/>
    <xsd:import namespace="http://schemas.microsoft.com/office/infopath/2007/PartnerControls"/>
    <xsd:element name="SnoDokumenttype" ma:index="3" nillable="true" ma:displayName="Dokumenttype" ma:format="Dropdown" ma:internalName="SnoDokumenttype">
      <xsd:simpleType>
        <xsd:restriction base="dms:Choice">
          <xsd:enumeration value="Angi valg nr. 1"/>
          <xsd:enumeration value="Angi valg nr. 2"/>
          <xsd:enumeration value="Angi valg nr. 3"/>
        </xsd:restriction>
      </xsd:simpleType>
    </xsd:element>
    <xsd:element name="SnoArkivpliktig" ma:index="4" nillable="true" ma:displayName="Arkivpliktig" ma:default="?" ma:format="Dropdown" ma:internalName="SnoArkivpliktig">
      <xsd:simpleType>
        <xsd:restriction base="dms:Choice">
          <xsd:enumeration value="?"/>
          <xsd:enumeration value="Ja"/>
          <xsd:enumeration value="Nei"/>
        </xsd:restriction>
      </xsd:simpleType>
    </xsd:element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Innholdstype"/>
        <xsd:element ref="dc:title" minOccurs="0" maxOccurs="1" ma:index="1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noArkivpliktig xmlns="fd6a3eb6-4f73-4dcd-81fc-f91b4b918a1f">?</SnoArkivpliktig>
    <SnoDokumenttype xmlns="fd6a3eb6-4f73-4dcd-81fc-f91b4b918a1f" xsi:nil="true"/>
    <AssignedTo xmlns="http://schemas.microsoft.com/sharepoint/v3">
      <UserInfo>
        <DisplayName/>
        <AccountId xsi:nil="true"/>
        <AccountType/>
      </UserInfo>
    </AssignedTo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646E75-FE65-4C31-834E-737F9966DE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d6a3eb6-4f73-4dcd-81fc-f91b4b918a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4B3EC4-B29A-460A-ACA3-50FB8C4F83BC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fd6a3eb6-4f73-4dcd-81fc-f91b4b918a1f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018FDB3-0359-4A99-8CC3-48831F9527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29306</TotalTime>
  <Words>1260</Words>
  <Application>Microsoft Office PowerPoint</Application>
  <PresentationFormat>Widescreen</PresentationFormat>
  <Paragraphs>208</Paragraphs>
  <Slides>17</Slides>
  <Notes>15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3" baseType="lpstr">
      <vt:lpstr>Arial</vt:lpstr>
      <vt:lpstr>Calibri</vt:lpstr>
      <vt:lpstr>DepCentury Old Style</vt:lpstr>
      <vt:lpstr>Open Sans</vt:lpstr>
      <vt:lpstr>Times</vt:lpstr>
      <vt:lpstr>Retrospekt</vt:lpstr>
      <vt:lpstr>PowerPoint-presentasjon</vt:lpstr>
      <vt:lpstr>En stor skatteveksling</vt:lpstr>
      <vt:lpstr>Viktige utviklingstrekk og utfordringer</vt:lpstr>
      <vt:lpstr>Viktige utviklingstrekk og utfordringer</vt:lpstr>
      <vt:lpstr>Skatt på arbeidsinntekt, trygd og pensjon</vt:lpstr>
      <vt:lpstr>Merverdiavgift</vt:lpstr>
      <vt:lpstr>Klima- og miljøbegrunnede avgifter</vt:lpstr>
      <vt:lpstr>Grunnrenteskatter</vt:lpstr>
      <vt:lpstr>Grunnrenteskatter</vt:lpstr>
      <vt:lpstr>Skatt på formue og arv</vt:lpstr>
      <vt:lpstr>Formuesskatt</vt:lpstr>
      <vt:lpstr>Skatt på bolig og fast eiendom</vt:lpstr>
      <vt:lpstr>Selskapsskatt</vt:lpstr>
      <vt:lpstr>Nivå på eierbeskatningen</vt:lpstr>
      <vt:lpstr>Fritaksmetode, aksjonærmodell og skjerming</vt:lpstr>
      <vt:lpstr>Skatt på aksjeinntekter</vt:lpstr>
      <vt:lpstr>Fordelingsvirkninger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Finsås Frode Olav</dc:creator>
  <cp:lastModifiedBy>Merete Nordheim</cp:lastModifiedBy>
  <cp:revision>150</cp:revision>
  <dcterms:created xsi:type="dcterms:W3CDTF">2022-12-06T09:50:03Z</dcterms:created>
  <dcterms:modified xsi:type="dcterms:W3CDTF">2023-03-07T06:24:50Z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0x01010027399BDA455B493DBFDF30E876AC73C3002D760EED470F4347B31A85CDDDB3A5DB</vt:lpwstr>
  </property>
</Properties>
</file>